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66"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3B93BDA-22C5-4BD6-99CD-5A033C0BF1E6}" type="datetimeFigureOut">
              <a:rPr lang="ar-EG" smtClean="0"/>
              <a:pPr/>
              <a:t>18/01/1437</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B7709A1-E439-453F-AC17-CE45C5E94521}"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BB7709A1-E439-453F-AC17-CE45C5E94521}" type="slidenum">
              <a:rPr lang="ar-EG" smtClean="0"/>
              <a:pPr/>
              <a:t>8</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BB7709A1-E439-453F-AC17-CE45C5E94521}" type="slidenum">
              <a:rPr lang="ar-EG" smtClean="0"/>
              <a:pPr/>
              <a:t>19</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BB7709A1-E439-453F-AC17-CE45C5E94521}" type="slidenum">
              <a:rPr lang="ar-EG" smtClean="0"/>
              <a:pPr/>
              <a:t>24</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2019AC4A-58FE-4034-AE84-7C97CA4E286D}"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9AC4A-58FE-4034-AE84-7C97CA4E286D}"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9AC4A-58FE-4034-AE84-7C97CA4E286D}"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9AC4A-58FE-4034-AE84-7C97CA4E286D}"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9AC4A-58FE-4034-AE84-7C97CA4E286D}"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019AC4A-58FE-4034-AE84-7C97CA4E286D}"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019AC4A-58FE-4034-AE84-7C97CA4E286D}"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019AC4A-58FE-4034-AE84-7C97CA4E286D}"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019AC4A-58FE-4034-AE84-7C97CA4E286D}"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019AC4A-58FE-4034-AE84-7C97CA4E286D}"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96EA54-22B4-469A-BF0C-8204F193B7C4}" type="datetimeFigureOut">
              <a:rPr lang="ar-EG" smtClean="0"/>
              <a:pPr/>
              <a:t>18/01/1437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2019AC4A-58FE-4034-AE84-7C97CA4E286D}" type="slidenum">
              <a:rPr lang="ar-EG" smtClean="0"/>
              <a:pPr/>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96EA54-22B4-469A-BF0C-8204F193B7C4}" type="datetimeFigureOut">
              <a:rPr lang="ar-EG" smtClean="0"/>
              <a:pPr/>
              <a:t>18/01/1437</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19AC4A-58FE-4034-AE84-7C97CA4E286D}" type="slidenum">
              <a:rPr lang="ar-EG" smtClean="0"/>
              <a:pPr/>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خلفاء بايزيد والبعث العثماني من جديد </a:t>
            </a:r>
            <a:r>
              <a:rPr lang="en-US" dirty="0"/>
              <a:t/>
            </a:r>
            <a:br>
              <a:rPr lang="en-US" dirty="0"/>
            </a:br>
            <a:endParaRPr lang="ar-EG" dirty="0"/>
          </a:p>
        </p:txBody>
      </p:sp>
      <p:sp>
        <p:nvSpPr>
          <p:cNvPr id="3" name="Content Placeholder 2"/>
          <p:cNvSpPr>
            <a:spLocks noGrp="1"/>
          </p:cNvSpPr>
          <p:nvPr>
            <p:ph idx="1"/>
          </p:nvPr>
        </p:nvSpPr>
        <p:spPr/>
        <p:txBody>
          <a:bodyPr>
            <a:normAutofit/>
          </a:bodyPr>
          <a:lstStyle/>
          <a:p>
            <a:pPr algn="just"/>
            <a:r>
              <a:rPr lang="ar-SA" dirty="0"/>
              <a:t>وإذا كان القدر وحده قد حفظ آل عثمان من الهلاك وملكهم من الزوال لأمر قد قدر فإن الصراع بين أبناء بايزيد حول العرش استمر عقداً من الزمان (1403- 1413م) حتى تمكن محمد الأول (1413- 1421) من حسم الأمر وتولى العرش. ولم يسجل التاريخ لمحمد الأول سياسية توسعية نشطه، لكنه يكفيه أنه أعاد الأمور إلى نصابها، فأستعاد كثير من ملك آبائه وأجداده المسلوب وقمع الثورات وأعاد الأمن والهدوء إلى البلاد، وأعاد تنظيم الإمارة فهيأ الأمر لخلفائه من بعده ليتابعوا سياسة التوسع من جديد، واتخذ من غاليبولي عاصمة غربية وحلت أدرنه محل بروسة عاصمة شرقية ورئيسية للدولة.</a:t>
            </a:r>
            <a:r>
              <a:rPr lang="ar-SA" baseline="30000" dirty="0"/>
              <a:t>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القسطنطينية من أجمل مدن العالم</a:t>
            </a:r>
            <a:endParaRPr lang="ar-EG" dirty="0"/>
          </a:p>
        </p:txBody>
      </p:sp>
      <p:sp>
        <p:nvSpPr>
          <p:cNvPr id="3" name="Content Placeholder 2"/>
          <p:cNvSpPr>
            <a:spLocks noGrp="1"/>
          </p:cNvSpPr>
          <p:nvPr>
            <p:ph idx="1"/>
          </p:nvPr>
        </p:nvSpPr>
        <p:spPr/>
        <p:txBody>
          <a:bodyPr>
            <a:normAutofit/>
          </a:bodyPr>
          <a:lstStyle/>
          <a:p>
            <a:pPr algn="just"/>
            <a:r>
              <a:rPr lang="ar-SA" dirty="0"/>
              <a:t>تعد القسطنطينية من أجمل مدن العالم وأهمها، بناها الإمبراطور قنسطنطين الأول في مطلع القرن الرابع الميلادي لتكون معقلاً للمسيحية، لينهي ثلاثة قرون من الاضطهاد لأتباع عيسى عليه السلام، لذا فإن كثيراً من المؤرخين يتخذون من بنائها نهاية للعصور القديمة وبداية للعصور الوسطى، ويتخذون كذلك من سقوطها نهاية للعصور الوسطى وبداية للعصور الحديثة. وقد حاول المسلمون كثيراً الفوز بهذه المدينة منذ أيام الدولتين الأموية والعباسية ومروراً بدولة سلاجقة الروم وصولاً إلى الدولة العثمانية</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الإمبراطور قنسطنطين الحادي عشر</a:t>
            </a:r>
            <a:endParaRPr lang="ar-EG" dirty="0"/>
          </a:p>
        </p:txBody>
      </p:sp>
      <p:sp>
        <p:nvSpPr>
          <p:cNvPr id="3" name="Content Placeholder 2"/>
          <p:cNvSpPr>
            <a:spLocks noGrp="1"/>
          </p:cNvSpPr>
          <p:nvPr>
            <p:ph idx="1"/>
          </p:nvPr>
        </p:nvSpPr>
        <p:spPr/>
        <p:txBody>
          <a:bodyPr/>
          <a:lstStyle/>
          <a:p>
            <a:pPr algn="just"/>
            <a:r>
              <a:rPr lang="ar-SA" dirty="0"/>
              <a:t>أيقن الإمبراطور قنسطنطين الحادي عشر (1448- 1453م) أن عاصمته هي المستهدف من وراء استعدادات محمد الثاني، فبذل قصارى جهده في تحصينها. وقد بنيت القسطنطينية على مثلث أرضي محاط بالمياه من جانبين، في موقع حصين مرتفع يشرف على مضيق البسفور والقرن الذهبي وأحيطت بسور من جميع الجهات مزود بأبراج للحراسة </a:t>
            </a:r>
            <a:r>
              <a:rPr lang="ar-SA" dirty="0" smtClean="0"/>
              <a:t>والمراقبة</a:t>
            </a:r>
            <a:r>
              <a:rPr lang="ar-EG" dirty="0" smtClean="0"/>
              <a:t> 0</a:t>
            </a:r>
            <a:endParaRPr lang="en-US" dirty="0"/>
          </a:p>
          <a:p>
            <a:pPr algn="just"/>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بترميم أسوارها</a:t>
            </a:r>
            <a:endParaRPr lang="ar-EG" dirty="0"/>
          </a:p>
        </p:txBody>
      </p:sp>
      <p:sp>
        <p:nvSpPr>
          <p:cNvPr id="3" name="Content Placeholder 2"/>
          <p:cNvSpPr>
            <a:spLocks noGrp="1"/>
          </p:cNvSpPr>
          <p:nvPr>
            <p:ph idx="1"/>
          </p:nvPr>
        </p:nvSpPr>
        <p:spPr/>
        <p:txBody>
          <a:bodyPr>
            <a:normAutofit/>
          </a:bodyPr>
          <a:lstStyle/>
          <a:p>
            <a:pPr algn="just"/>
            <a:r>
              <a:rPr lang="ar-SA" dirty="0" smtClean="0"/>
              <a:t>قام الإمبراطور بترميم أسوارها، كما أحاط الأسوار المشرفة على الجانب البري من أرض البلقان بخندق يمنع المهاجمين من الوصول إلى السور، وأقام المتاريس، وجمع الأطعمة اللازمة لمدة طويلة في حالة الحصار، وجمع الأسلحة اللازمة للدفاع عن المدينة، كما أرسل إلى البابا نيقولا الخامس (1447- 1455م) يطلب منه المساعدة، فجاء الرد البابوي بضرورة توحيد الكنيستين (الكاثوليكية والأرثوذكسية) فاستجاب الإمبراطور وعقد الاجتماع في كنيسة أيا صوفيا، حيث تم توحيد الكنيستين، ولكن بقي هذا التوحيد أجوفاً فلم يلق تأييداً شعبياً لدى الطرفين.</a:t>
            </a:r>
            <a:r>
              <a:rPr lang="ar-SA" baseline="30000" dirty="0" smtClean="0"/>
              <a:t> </a:t>
            </a:r>
            <a:r>
              <a:rPr lang="ar-SA" dirty="0" smtClean="0"/>
              <a:t>  </a:t>
            </a:r>
            <a:endParaRPr lang="en-US" dirty="0" smtClean="0"/>
          </a:p>
          <a:p>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المواجهة العسكرية</a:t>
            </a:r>
            <a:endParaRPr lang="ar-EG" dirty="0"/>
          </a:p>
        </p:txBody>
      </p:sp>
      <p:sp>
        <p:nvSpPr>
          <p:cNvPr id="3" name="Content Placeholder 2"/>
          <p:cNvSpPr>
            <a:spLocks noGrp="1"/>
          </p:cNvSpPr>
          <p:nvPr>
            <p:ph idx="1"/>
          </p:nvPr>
        </p:nvSpPr>
        <p:spPr/>
        <p:txBody>
          <a:bodyPr/>
          <a:lstStyle/>
          <a:p>
            <a:pPr algn="just"/>
            <a:r>
              <a:rPr lang="ar-SA" dirty="0" smtClean="0"/>
              <a:t>أيقن السلطان العثماني أن لا مفر من المواجهة العسكرية، كما عجزت البحرية العثمانية عن تحقيق النصر على الأسطول البيزنطي في البسفور حتى 22 إبريل، وحالت السلسلة العملاقة دون دخول الأسطول العثماني القرن الذهبي. ومع عجز البحرية العثمانية عن صد السفن البيزنطية ومنعها من دخول البسفور عزل السلطان محمد الثاني قائد البحرية العثمانية بالطة أوغلي وعين مكانه حمزة باشا، وحاول الوزير خليل باشا أن يقنع السلطان بالعدول عن فتح القسطنطينية والاكتفاء من الغنيمة بمصالحة أهلها على الجزية، لكن السلطان أصر على استمرار الحصار حتى الفتح.</a:t>
            </a:r>
            <a:endParaRPr lang="en-US" dirty="0" smtClean="0"/>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لم يكن اليأس يعرف إلى قلب محمد الثاني طريقاً</a:t>
            </a:r>
            <a:endParaRPr lang="ar-EG" dirty="0"/>
          </a:p>
        </p:txBody>
      </p:sp>
      <p:sp>
        <p:nvSpPr>
          <p:cNvPr id="3" name="Content Placeholder 2"/>
          <p:cNvSpPr>
            <a:spLocks noGrp="1"/>
          </p:cNvSpPr>
          <p:nvPr>
            <p:ph idx="1"/>
          </p:nvPr>
        </p:nvSpPr>
        <p:spPr/>
        <p:txBody>
          <a:bodyPr/>
          <a:lstStyle/>
          <a:p>
            <a:pPr algn="just"/>
            <a:r>
              <a:rPr lang="ar-SA" dirty="0" smtClean="0"/>
              <a:t>لم يكن اليأس يعرف إلى قلب محمد الثاني طريقاً، فرسم مع أركان حربه خطة لنقل قطع من الأسطول من ميناء بكطاش إلى داخل القرن الذهبي مباشرة لمسافة ثلاثة أميال براً، تجرها الخيول تارة والقوات البرية تارة أخرى فوق كتل خشبية مدهونة بالشحم والزيت، فتمكن العثمانيون من نقل ثمانين سفينة في ليلة واحدة، فلما كان الصباح فوجئ أهالي المدينة والمدافعين عنها بالقوات العثمانية في الميناء.</a:t>
            </a:r>
            <a:r>
              <a:rPr lang="ar-SA" baseline="30000" dirty="0" smtClean="0"/>
              <a:t> ()</a:t>
            </a:r>
            <a:r>
              <a:rPr lang="ar-SA" dirty="0" smtClean="0"/>
              <a:t> وأمر السلطان ببراميل حديدية تجمع إلى بعضها وتمسك بشناكل لتشكل جسراً توضع عليه مشاية خشبية لعبور الجنود، وبذلك نجح في إدخال الجنود العثمانيين إلى الجزء الأضعف من السور واكتمل حصار المدينة براً وبحراً.</a:t>
            </a:r>
            <a:r>
              <a:rPr lang="en-US" dirty="0" smtClean="0"/>
              <a:t> </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تفوق العثمانيون</a:t>
            </a:r>
            <a:endParaRPr lang="ar-EG" dirty="0"/>
          </a:p>
        </p:txBody>
      </p:sp>
      <p:sp>
        <p:nvSpPr>
          <p:cNvPr id="3" name="Content Placeholder 2"/>
          <p:cNvSpPr>
            <a:spLocks noGrp="1"/>
          </p:cNvSpPr>
          <p:nvPr>
            <p:ph idx="1"/>
          </p:nvPr>
        </p:nvSpPr>
        <p:spPr/>
        <p:txBody>
          <a:bodyPr/>
          <a:lstStyle/>
          <a:p>
            <a:pPr algn="just"/>
            <a:r>
              <a:rPr lang="ar-SA" dirty="0" smtClean="0"/>
              <a:t>تفوق العثمانيون ومع نجاح قوات الانكشارية في فتح ثغرات عدة في السور بمساعدة المدفعية الثقيلة، أظهر الإمبراطور بسالة نادرة في الدفاع عن المدينة، وحاول أن يفتديها بالمال لكن السلطان العثماني أصر على تسليم المدينة مقابل تأمين أهلها وكنائسها، ولما تيقن الإمبراطور من سقوط المدينة اندفع في وسط الانكشارية فقتلوه، وبسقوط الإمبراطور في ساحة القتال عمت الفوضى أرجاء المدينة واستسلمت للقوات العثمانية.</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عمليات سلب ونهب</a:t>
            </a:r>
            <a:endParaRPr lang="ar-EG" dirty="0"/>
          </a:p>
        </p:txBody>
      </p:sp>
      <p:sp>
        <p:nvSpPr>
          <p:cNvPr id="3" name="Content Placeholder 2"/>
          <p:cNvSpPr>
            <a:spLocks noGrp="1"/>
          </p:cNvSpPr>
          <p:nvPr>
            <p:ph idx="1"/>
          </p:nvPr>
        </p:nvSpPr>
        <p:spPr/>
        <p:txBody>
          <a:bodyPr/>
          <a:lstStyle/>
          <a:p>
            <a:pPr algn="just"/>
            <a:r>
              <a:rPr lang="ar-SA" dirty="0" smtClean="0"/>
              <a:t>شهدت المدينة عقب الفتح عمليات سلب ونهب، كعادة العمليات العسكرية ضد المدن، لكن عندما دخل السلطان العثماني محمد الفاتح القسطنطينية أمر بوقف عمليات السلب والنهب، مخالفاً وعده لجنوده، وقرر أن يتخذ من القسطنطينية عاصمة له ولأولاده من بعده، وشهد مؤرخو أوربا بأن عمليات السلب والنهب والقتل التي تعرضت لها القسطنطينية على يد الحملة الصليبية الرابعة سنة 1204م كانت اشد وأخطر على المدينة من عمليات السلب والنهب التي تعرضت لهما على يد العثمانيين.</a:t>
            </a:r>
            <a:endParaRPr lang="en-US" dirty="0" smtClean="0"/>
          </a:p>
          <a:p>
            <a:pPr algn="just"/>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محمد الفاتح يعتزل الحياة السياسية</a:t>
            </a:r>
            <a:endParaRPr lang="ar-EG" dirty="0"/>
          </a:p>
        </p:txBody>
      </p:sp>
      <p:sp>
        <p:nvSpPr>
          <p:cNvPr id="3" name="Content Placeholder 2"/>
          <p:cNvSpPr>
            <a:spLocks noGrp="1"/>
          </p:cNvSpPr>
          <p:nvPr>
            <p:ph idx="1"/>
          </p:nvPr>
        </p:nvSpPr>
        <p:spPr/>
        <p:txBody>
          <a:bodyPr/>
          <a:lstStyle/>
          <a:p>
            <a:r>
              <a:rPr lang="ar-SA" dirty="0" smtClean="0"/>
              <a:t>حاول محمد الفاتح أن يعتزل الحياة السياسية بعد فتح القسطنطينية ويدخل خلوة للعبادة متأثراً بشيخه ومرشده الشيخ "آق شمس الدين" الذي حفزه على فتح القسطنطينية وسانده في مهمته بالتوجيه المعنوي للجنود طوال الإعداد للفتح وفترة الحصار، لكن الشيخ رفض طلب محمد الفاتح في الالتحاق به في خلوته خوفاً على السلطنة من أن تحرم من مثل هذه القيادة إن أحس الفاتح بلذة الخلوة، فنصحه بالعودة وعدم الغرور وتحري العدل بين الرعية ففيهما خير السلطان والعباد والبلاد</a:t>
            </a:r>
            <a:r>
              <a:rPr lang="ar-EG" dirty="0" smtClean="0"/>
              <a:t> . </a:t>
            </a:r>
            <a:endParaRPr lang="en-US" dirty="0" smtClean="0"/>
          </a:p>
          <a:p>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أصبحت الإمارة العثمانية تستحق لقب إمبراطورية</a:t>
            </a:r>
            <a:endParaRPr lang="ar-EG" dirty="0"/>
          </a:p>
        </p:txBody>
      </p:sp>
      <p:sp>
        <p:nvSpPr>
          <p:cNvPr id="3" name="Content Placeholder 2"/>
          <p:cNvSpPr>
            <a:spLocks noGrp="1"/>
          </p:cNvSpPr>
          <p:nvPr>
            <p:ph idx="1"/>
          </p:nvPr>
        </p:nvSpPr>
        <p:spPr/>
        <p:txBody>
          <a:bodyPr/>
          <a:lstStyle/>
          <a:p>
            <a:r>
              <a:rPr lang="ar-SA" dirty="0" smtClean="0"/>
              <a:t>وباستيلاء محمد الفاتح على القسطنطينية أصبحت الإمارة العثمانية تستحق لقب إمبراطورية، وغدا البحر الأسود بحيرة عثمانية، فتحكمت في مدخله ومخرجه. ومما لاشك فيه أن فتح القسطنطينية يعد أعظم أعمال محمد الثاني الحربية واستحق عليه لقب الفاتح، لكنه لم يكن آخرها ، فقد جرد جيشاً من مائة وخمسين ألفاً على بلجراد لكنه فقد كثيراً من جنوده ومدافعه دون أن يحقق مكاسب تذكر، فعاد إلى القسطنطينية، وفي عام 1461م استولى محمد الفاتح على مملكة ترابيزون، وهي مملكة يونانية مسيحية في شمال الأناضول، ثم استولى على أثينا عاصمة بلاد اليونان.</a:t>
            </a:r>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الفاتح كان عادلا بين رعاياه</a:t>
            </a:r>
            <a:endParaRPr lang="ar-EG" dirty="0"/>
          </a:p>
        </p:txBody>
      </p:sp>
      <p:sp>
        <p:nvSpPr>
          <p:cNvPr id="3" name="Content Placeholder 2"/>
          <p:cNvSpPr>
            <a:spLocks noGrp="1"/>
          </p:cNvSpPr>
          <p:nvPr>
            <p:ph idx="1"/>
          </p:nvPr>
        </p:nvSpPr>
        <p:spPr/>
        <p:txBody>
          <a:bodyPr/>
          <a:lstStyle/>
          <a:p>
            <a:r>
              <a:rPr lang="ar-SA" dirty="0" smtClean="0"/>
              <a:t>ويذكر أن الفاتح كان عادلا بين رعاياه، فتح أبوابه لتلقي الشكاوى، وكان دائم مباشرة أحوال الرعية وتفقدها، حتى أنه كان في غزواته ينصب خيمته ويجلس لمقابلة الرعية ويتلقى شكواهم من الحكام والمديرين، ويحقق فيها بنفسه ويعاقب من يجور على الرعية، كما اهتم بالقضاة ورفع مكانتهم ووفر لهم سبل العيش ليقطع عليهم طريق الرشوة، وعاقب كل من يعتدي على القضاة من رجال الإدارة بكل قسوة، ليحفظ لهم هيبتهم</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السلطان محمد الأول</a:t>
            </a:r>
            <a:endParaRPr lang="ar-EG" dirty="0"/>
          </a:p>
        </p:txBody>
      </p:sp>
      <p:sp>
        <p:nvSpPr>
          <p:cNvPr id="3" name="Content Placeholder 2"/>
          <p:cNvSpPr>
            <a:spLocks noGrp="1"/>
          </p:cNvSpPr>
          <p:nvPr>
            <p:ph idx="1"/>
          </p:nvPr>
        </p:nvSpPr>
        <p:spPr/>
        <p:txBody>
          <a:bodyPr/>
          <a:lstStyle/>
          <a:p>
            <a:pPr algn="just"/>
            <a:r>
              <a:rPr lang="ar-SA" dirty="0"/>
              <a:t>وكان السلطان محمد الأول محباً للأدب والفنون وحب الخير، فكان يرسل بصرةٍ إلى أمير مكة لتوزيعها على فقرائها بشكل سنوي، حتى غدت سنة لخلفائه من بعده، وعلى الرغم من موته المبكر عن عمر لم يتجاوز الثانية والأربعين إلا أنه وطد أركان دولته وقضى على الفتن.</a:t>
            </a:r>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الاحتكاك بين المماليك والعثمانيين</a:t>
            </a:r>
            <a:endParaRPr lang="ar-EG" dirty="0"/>
          </a:p>
        </p:txBody>
      </p:sp>
      <p:sp>
        <p:nvSpPr>
          <p:cNvPr id="3" name="Content Placeholder 2"/>
          <p:cNvSpPr>
            <a:spLocks noGrp="1"/>
          </p:cNvSpPr>
          <p:nvPr>
            <p:ph idx="1"/>
          </p:nvPr>
        </p:nvSpPr>
        <p:spPr/>
        <p:txBody>
          <a:bodyPr/>
          <a:lstStyle/>
          <a:p>
            <a:r>
              <a:rPr lang="ar-SA" dirty="0" smtClean="0"/>
              <a:t>وفي عهد محمد الفاتح بدأ الاحتكاك بين المماليك والعثمانيين لأول مرة، حيث شغلت منطقة التخوم بين الدولتين إمارتان هما إمارة ذو القادر في البستان وملطية وإمارة رمضان أوغلو أو بني رمضان. وقد لعبت إمارة ذو القادر دوراً كبيراً في تحريك العداء بين الدولة العثمانية والمماليك، فالإمارة تابعة اسمياً للمماليك، وعندما حدث صراع على العرش سنة 1465م في الإمارة المذكورة تدخل المماليك لصالح بوداق، فيما استعان شقيقه شاه سوار بالعثمانيين وأسفرت المساعدات العثمانية عن تمكين شاه سوار من العرش، فتحول ولاءه للعثمانيين وأخذ يهاجم أطراف دولة المماليك. </a:t>
            </a:r>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الجيوش العثمانية وصلت إلى إيطاليا</a:t>
            </a:r>
            <a:endParaRPr lang="ar-EG" dirty="0"/>
          </a:p>
        </p:txBody>
      </p:sp>
      <p:sp>
        <p:nvSpPr>
          <p:cNvPr id="3" name="Content Placeholder 2"/>
          <p:cNvSpPr>
            <a:spLocks noGrp="1"/>
          </p:cNvSpPr>
          <p:nvPr>
            <p:ph idx="1"/>
          </p:nvPr>
        </p:nvSpPr>
        <p:spPr/>
        <p:txBody>
          <a:bodyPr/>
          <a:lstStyle/>
          <a:p>
            <a:r>
              <a:rPr lang="ar-SA" dirty="0" smtClean="0"/>
              <a:t>كانت الجيوش العثمانية في آخر أيام الفاتح قد وصلت إلى إيطاليا، ودان شرق أوربا كله للعثمانيين، وفي 14 ربيع الأول 889هـ ( 3 مايو 1481م) توفي الفاتح في اسكيدار بآسيا الصغرى وسط جيش جرار لا يعرف أحد مقصده، وكانت هذه هي عادة محمد الفاتح، ورجحت الروايات أن جزيرة رودس كانت هي المقصد، لذا أقيمت بها الأفراح ابتهاجاً بموت الفاتح. وبمجرد وصول خبر الوفاة انسحبت الجيوش العثمانية من إيطاليا، وابتهجت أوربا فرحاً بهذا الخبر لاسيما البابا الذي أمر بفتح الكنائس وإقامة الصلوات ابتهاجاً بالتخلص من أكبر خط تهدد أوربا آنذاك، وجابت المواكب الشوارع وأقيمت المهرجانات وسط طلقات المدافع في روما ثلاثة أيام.</a:t>
            </a: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وفاة محمد الفاتح</a:t>
            </a:r>
            <a:endParaRPr lang="ar-EG" dirty="0"/>
          </a:p>
        </p:txBody>
      </p:sp>
      <p:sp>
        <p:nvSpPr>
          <p:cNvPr id="3" name="Content Placeholder 2"/>
          <p:cNvSpPr>
            <a:spLocks noGrp="1"/>
          </p:cNvSpPr>
          <p:nvPr>
            <p:ph idx="1"/>
          </p:nvPr>
        </p:nvSpPr>
        <p:spPr/>
        <p:txBody>
          <a:bodyPr>
            <a:normAutofit/>
          </a:bodyPr>
          <a:lstStyle/>
          <a:p>
            <a:r>
              <a:rPr lang="ar-SA" dirty="0" smtClean="0"/>
              <a:t>عقب وفاة محمد الفاتح حدث نزاع على العرش بين ابنيه بايزيد وجم، نجح الأول في الوصول إلى استانبول وأعلن نفسه سلطاناً، فيما بقي الثاني في بروصه وأعلن نفسه سلطاناً أيضاً. وهنا ظهرت فكرة تقسيم الإمبراطورية بينهما، شق أوربي يحكمه بايزيد وشق آسيوي يحكمه جم، لكن فكرة التقسيم لم ترق بايزيد فأرسل جيوشه تطارد جم حتى خرج إلى مصر. حاول قايتباي مناصرة جم لكنه لقي هزيمة على يد قوات بايزيد، ففر جم إلى رودس حيث تلقفته فرسان القديس يوحنا، واتخذوا منه ورقة للضغط على بايزيد، ونقلوا جم إلى أوربا الغربية، فبقي بها حتى وافته المنية في عام 1495م، وخلال الفترة التي بقي فيها جم في أوربا الغربية توقفت أعمال بايزيد التوسعية في أوربا، حتى لا يستثير الدول الأوربية ضده</a:t>
            </a:r>
            <a:r>
              <a:rPr lang="ar-EG" dirty="0" smtClean="0"/>
              <a:t> 0 </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إثارة بايزيد الثاني</a:t>
            </a:r>
            <a:endParaRPr lang="ar-EG" dirty="0"/>
          </a:p>
        </p:txBody>
      </p:sp>
      <p:sp>
        <p:nvSpPr>
          <p:cNvPr id="3" name="Content Placeholder 2"/>
          <p:cNvSpPr>
            <a:spLocks noGrp="1"/>
          </p:cNvSpPr>
          <p:nvPr>
            <p:ph idx="1"/>
          </p:nvPr>
        </p:nvSpPr>
        <p:spPr/>
        <p:txBody>
          <a:bodyPr/>
          <a:lstStyle/>
          <a:p>
            <a:pPr algn="just"/>
            <a:r>
              <a:rPr lang="ar-SA" dirty="0" smtClean="0"/>
              <a:t>أدت مساندة قايتباي لجم إلى إثارة بايزيد الثاني فأرسل قواته تهاجم أطراف دولة المماليك، فاستولت على قيليقيه في عام 1487م، غير أن المماليك تمكنوا من استردادها عام 1490م وأرغموا علاء الدولة على التنازل عن عرش إمارة ذو القادر، وانشغلت الإمبراطورية العثمانية بمشاكل جم في الغرب. وتمت تسوية المشاكل بين المماليك والعثمانيين في صلح عام 1491م، حيث عادت مناطق النفوذ إلى ما كانت عليه من قبل، وأطلق الطرفان سراح ما بقي لديهما من أسرى، وظلت إمارة ذو القادر شبه مستقلة في ظل النفوذ المملوكي، وظل هذا الصلح ساري المفعول حتى عام 1512م عندما أجبر السلطان سليم الأول أباه بايزيد الثاني على التنازل له عن العرش.</a:t>
            </a:r>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370416"/>
          </a:xfrm>
        </p:spPr>
        <p:txBody>
          <a:bodyPr>
            <a:normAutofit fontScale="90000"/>
          </a:bodyPr>
          <a:lstStyle/>
          <a:p>
            <a:r>
              <a:rPr lang="ar-SA" dirty="0" smtClean="0"/>
              <a:t>انشغل بايزيد</a:t>
            </a:r>
            <a:r>
              <a:rPr lang="ar-EG" dirty="0" smtClean="0"/>
              <a:t> الثاني </a:t>
            </a:r>
            <a:r>
              <a:rPr lang="ar-SA" dirty="0" smtClean="0"/>
              <a:t>بالدفاع عن ممتلكاته في الجانبين الأوربي والأسيوي</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SA" dirty="0" smtClean="0"/>
              <a:t>، ففي الجانب الأوربي واجه بايزيد تحالفاً من البابا وملوك البندقية والنمسا وفرنسا حاول هذا التحالف أن يشل حركة التوسعات العثمانية، وفي الجانب الأسيوي أخذت إمارة موسكو تتوسع على حساب الدولة العثمانية، وعقد بايزيد اتفاقاً مع السلطان المملوكي لنصرة المسلمين في الأندلس ضد تجاوزات الممالك المسيحية هناك، فأرسل أسطولاً عام 1499م حقق بعض الانتصارات، لكنه لم يكن بالقوة الكافية ليترك أثراً واضحاً على الوجود الإسلامي في شبه جزيرة أيبيريا، ومما لاشك فيه أن الصراع مع جم على العرش كانت له آثار سلبية على قوة بايزيد في مواجهة أعداء الدولة العثمانية، كما اجتمعت إلى هذه الأخطار الداخلية والخارجية كوارث طبيعية تمثلت في عدد من الزلازل ضربت الأستانة فهدمت ما يربو على الألف بيت من بيوت المدينة وعدد كبير من المساجد والقصور، وتهدم جانب كبير من القلاع والسور المحيط بالمدينة، كما زاد المد البحري في القرن الذهبي حتى هدد المدينة ذاتها. وقد أمر السلطان بايزيد الثاني خمسة عشر ألفاً من عماله بإصلاح ما تهدم، الأمر الذي كلف خزانة الدولة مبالغ طائلة</a:t>
            </a:r>
            <a:r>
              <a:rPr lang="ar-EG" dirty="0" smtClean="0"/>
              <a:t> 0 </a:t>
            </a:r>
            <a:r>
              <a:rPr lang="ar-SA" dirty="0" smtClean="0"/>
              <a:t> </a:t>
            </a:r>
            <a:endParaRPr lang="en-US" dirty="0" smtClean="0"/>
          </a:p>
          <a:p>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كان بايزيد الثاني دمث الخلق</a:t>
            </a:r>
            <a:endParaRPr lang="ar-EG" dirty="0"/>
          </a:p>
        </p:txBody>
      </p:sp>
      <p:sp>
        <p:nvSpPr>
          <p:cNvPr id="3" name="Content Placeholder 2"/>
          <p:cNvSpPr>
            <a:spLocks noGrp="1"/>
          </p:cNvSpPr>
          <p:nvPr>
            <p:ph idx="1"/>
          </p:nvPr>
        </p:nvSpPr>
        <p:spPr/>
        <p:txBody>
          <a:bodyPr/>
          <a:lstStyle/>
          <a:p>
            <a:pPr algn="just"/>
            <a:r>
              <a:rPr lang="ar-SA" dirty="0" smtClean="0"/>
              <a:t>كان بايزيد الثاني دمث الخلق متواضعاً أديباً عالماً شاعراً محباً للفلك والطبيعة، لم يتخلف عن الغزو طوال حياته، كان ميالاً إلى السلم لذا التف جيشه حول ابنه سليم الذي كان يرى فيه أملاً كبيراً في التوسع وإعادة حركة الفتوحات العثمانية إلى سابق عهدها، وبايعه في إبريل 1512م وأرغم بايزيد عن التنازل له عن الحكم، فتنازل طائعاً عن العرش لابنه</a:t>
            </a:r>
            <a:r>
              <a:rPr lang="ar-EG" dirty="0" smtClean="0"/>
              <a:t> 0 </a:t>
            </a:r>
            <a:endParaRPr lang="en-US" dirty="0" smtClean="0"/>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الخلاف حول العرش</a:t>
            </a:r>
            <a:endParaRPr lang="ar-EG" dirty="0"/>
          </a:p>
        </p:txBody>
      </p:sp>
      <p:sp>
        <p:nvSpPr>
          <p:cNvPr id="3" name="Content Placeholder 2"/>
          <p:cNvSpPr>
            <a:spLocks noGrp="1"/>
          </p:cNvSpPr>
          <p:nvPr>
            <p:ph idx="1"/>
          </p:nvPr>
        </p:nvSpPr>
        <p:spPr/>
        <p:txBody>
          <a:bodyPr/>
          <a:lstStyle/>
          <a:p>
            <a:pPr algn="just"/>
            <a:r>
              <a:rPr lang="ar-SA" dirty="0"/>
              <a:t>ومما لاشك فيه أن الخلاف حول العرش سنة غير صحية جديدة على الدولة العثمانية، لكنها استمرت وسيكون لها عواقب وخيمة في مستقبل الدولة. ويبدو أن وفاة بايزيد فجأة بسبب الغزو المغولي جعله يترك العرش بدون إعداد لمن سيخلفه من أبنائه، فكان الخلاف الذي استمر عقداً كاملاً من الزمان.</a:t>
            </a:r>
            <a:endParaRPr lang="en-US" dirty="0"/>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قلبت معركة أنقرة موازين القوى في البلقان</a:t>
            </a:r>
            <a:endParaRPr lang="ar-EG" dirty="0"/>
          </a:p>
        </p:txBody>
      </p:sp>
      <p:sp>
        <p:nvSpPr>
          <p:cNvPr id="3" name="Content Placeholder 2"/>
          <p:cNvSpPr>
            <a:spLocks noGrp="1"/>
          </p:cNvSpPr>
          <p:nvPr>
            <p:ph idx="1"/>
          </p:nvPr>
        </p:nvSpPr>
        <p:spPr/>
        <p:txBody>
          <a:bodyPr/>
          <a:lstStyle/>
          <a:p>
            <a:pPr algn="just"/>
            <a:r>
              <a:rPr lang="ar-SA" dirty="0"/>
              <a:t>قلبت معركة أنقرة 1402 موازين القوى في البلقان لصالح البيزنطيين الذين استغلوا الصراع على العرش العثماني، فأرغم الإمبراطور البيزنطي يوحنا السابع الأمير سليمان بن بايزيد على توقيع معاهدة مذلة سنة 1403م، مكنت الإمبراطور من العودة إلى القسطنطينية وأعادت له كثير من المدن حول العاصمة، وباستقرار الأمور في الدولة العثمانية شهدت العلاقات العثمانية البيزنطية هدوءاً نسبياً طوال عهد محمد الأول</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تولى السلطان مراد الثاني العرش (1421- 1451</a:t>
            </a:r>
            <a:endParaRPr lang="ar-EG" dirty="0"/>
          </a:p>
        </p:txBody>
      </p:sp>
      <p:sp>
        <p:nvSpPr>
          <p:cNvPr id="3" name="Content Placeholder 2"/>
          <p:cNvSpPr>
            <a:spLocks noGrp="1"/>
          </p:cNvSpPr>
          <p:nvPr>
            <p:ph idx="1"/>
          </p:nvPr>
        </p:nvSpPr>
        <p:spPr/>
        <p:txBody>
          <a:bodyPr>
            <a:normAutofit/>
          </a:bodyPr>
          <a:lstStyle/>
          <a:p>
            <a:r>
              <a:rPr lang="ar-SA" dirty="0"/>
              <a:t>تولى السلطان مراد الثاني العرش (1421- 1451) </a:t>
            </a:r>
            <a:r>
              <a:rPr lang="ar-EG" dirty="0" smtClean="0"/>
              <a:t> وبدأه ب</a:t>
            </a:r>
            <a:r>
              <a:rPr lang="ar-SA" dirty="0" smtClean="0"/>
              <a:t>الخلاف </a:t>
            </a:r>
            <a:r>
              <a:rPr lang="ar-SA" dirty="0"/>
              <a:t>بينه وبين الإمبراطور مانويل، وحاصر القسطنطينية حتى غدت قاب قوسين أو أدنى من قبضته، غير أن الإمبراطور أشعل الثورة في آسيا الصغرى لتشتيت قوة السلطان العثماني</a:t>
            </a:r>
            <a:r>
              <a:rPr lang="ar-SA" dirty="0" smtClean="0"/>
              <a:t>.</a:t>
            </a:r>
            <a:r>
              <a:rPr lang="ar-SA" dirty="0"/>
              <a:t> توجه السلطان مراد الثاني إلى آسيا الصغرى فخاض حروباً كبرى تمكن من حسمها لصالحه وضم إماراتها فيما عدا إمارة قرة مان، ثم عاد إلى البلقان وأرغم الإمبراطور في عام 1424م على توقيع معاهدة جديدة تنازل بمقتضاها عن المكاسب التي حصل عليها عقب معركة أنقره 1402م، واستولى على سالونيك في مارس 1430م.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وواجه مراد حلفاً صليبياً كبيراً</a:t>
            </a:r>
            <a:endParaRPr lang="ar-EG" dirty="0"/>
          </a:p>
        </p:txBody>
      </p:sp>
      <p:sp>
        <p:nvSpPr>
          <p:cNvPr id="3" name="Content Placeholder 2"/>
          <p:cNvSpPr>
            <a:spLocks noGrp="1"/>
          </p:cNvSpPr>
          <p:nvPr>
            <p:ph idx="1"/>
          </p:nvPr>
        </p:nvSpPr>
        <p:spPr/>
        <p:txBody>
          <a:bodyPr/>
          <a:lstStyle/>
          <a:p>
            <a:pPr algn="just"/>
            <a:r>
              <a:rPr lang="ar-SA" dirty="0"/>
              <a:t>وواجه مراد حلفاً صليبياً كبيراً دعا إليه البابا، تمكن هذا الحلف من إلحاق الهزيمة بالجيوش العثمانية وأسر محمود شلبي قائد الجيوش وزوج ابنة السلطان الذي اضطر لقبول صلح في 1444م لمدة عشر سنوات، أعاد بمقتضاه الأفلاق للمجر واعترف باستقلال الصرب وافتدى زوج ابنته بمبلغ ستين ألف دوقية.</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أنهى مراد الثاني حياته السياسية</a:t>
            </a:r>
            <a:endParaRPr lang="ar-EG" dirty="0"/>
          </a:p>
        </p:txBody>
      </p:sp>
      <p:sp>
        <p:nvSpPr>
          <p:cNvPr id="3" name="Content Placeholder 2"/>
          <p:cNvSpPr>
            <a:spLocks noGrp="1"/>
          </p:cNvSpPr>
          <p:nvPr>
            <p:ph idx="1"/>
          </p:nvPr>
        </p:nvSpPr>
        <p:spPr/>
        <p:txBody>
          <a:bodyPr/>
          <a:lstStyle/>
          <a:p>
            <a:pPr algn="just"/>
            <a:r>
              <a:rPr lang="ar-SA" dirty="0"/>
              <a:t>أنهى مراد الثاني حياته السياسية بنفسه في عام 1447م بعد أن آثر حياة الزهد والعزلة إثر فجيعته في موت ابنه الأكبر الأمير علاء فجأة، فتنازل عن العرش لابنه محمد وهو ابن أربعة عشر عاماً، ثم ذهب إلى مغنيسيا بآسيا الصغرى ليقضي بقية عمره في عزلة وخلوة تفرغ خلالها للعبادة </a:t>
            </a:r>
            <a:r>
              <a:rPr lang="ar-SA" dirty="0" smtClean="0"/>
              <a:t>والتأمل</a:t>
            </a:r>
            <a:r>
              <a:rPr lang="ar-EG" dirty="0" smtClean="0"/>
              <a:t> .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محمد الثاني (الفاتح) 1451- 1481م</a:t>
            </a:r>
            <a:r>
              <a:rPr lang="en-US" dirty="0"/>
              <a:t/>
            </a:r>
            <a:br>
              <a:rPr lang="en-US" dirty="0"/>
            </a:br>
            <a:endParaRPr lang="ar-EG" dirty="0"/>
          </a:p>
        </p:txBody>
      </p:sp>
      <p:sp>
        <p:nvSpPr>
          <p:cNvPr id="3" name="Content Placeholder 2"/>
          <p:cNvSpPr>
            <a:spLocks noGrp="1"/>
          </p:cNvSpPr>
          <p:nvPr>
            <p:ph idx="1"/>
          </p:nvPr>
        </p:nvSpPr>
        <p:spPr/>
        <p:txBody>
          <a:bodyPr/>
          <a:lstStyle/>
          <a:p>
            <a:pPr algn="just"/>
            <a:r>
              <a:rPr lang="ar-SA" dirty="0"/>
              <a:t>اعتلى محمد الثاني المعروف بمحمد الفاتح العرش بشكل نهائي بعد وفاة والده السلطان مراد الثاني في عام 1451م، ووضع نصب عينيه وصية والده بإتمام ما بدأه أجداده في أوربا بفتح العصمة البيزنطية وتحقيق الحلم الذي راود المسلمين منذ فترة طويلة، فعقد اتفاقيات سلام مع الدول الأوربية المجاورة والإمارات الواقعة على حدود الدولة العثمانية في آسيا الصغرى.</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a:t>
            </a:r>
            <a:r>
              <a:rPr lang="ar-EG" dirty="0" smtClean="0"/>
              <a:t>ناء </a:t>
            </a:r>
            <a:r>
              <a:rPr lang="ar-SA" dirty="0" smtClean="0"/>
              <a:t>قلعة الروميللي</a:t>
            </a:r>
            <a:endParaRPr lang="ar-EG" dirty="0"/>
          </a:p>
        </p:txBody>
      </p:sp>
      <p:sp>
        <p:nvSpPr>
          <p:cNvPr id="3" name="Content Placeholder 2"/>
          <p:cNvSpPr>
            <a:spLocks noGrp="1"/>
          </p:cNvSpPr>
          <p:nvPr>
            <p:ph idx="1"/>
          </p:nvPr>
        </p:nvSpPr>
        <p:spPr/>
        <p:txBody>
          <a:bodyPr>
            <a:normAutofit lnSpcReduction="10000"/>
          </a:bodyPr>
          <a:lstStyle/>
          <a:p>
            <a:pPr algn="just"/>
            <a:r>
              <a:rPr lang="ar-SA" dirty="0"/>
              <a:t>بدأ محمد الثاني يعد العدة للفتح الأكبر والأشهر في تاريخ الدولة العثمانية بتؤدة؛ فبنى قلعة عملاقة على مضيق البسفور بالقرب من أسوار </a:t>
            </a:r>
            <a:r>
              <a:rPr lang="ar-SA" dirty="0" smtClean="0"/>
              <a:t>القسطنطينيةعرفت </a:t>
            </a:r>
            <a:r>
              <a:rPr lang="ar-SA" dirty="0"/>
              <a:t>بقلعة الروميللي بلغ ارتفاعها اثنين وثمانين متراً مقابل القلعة التي بناها السلطان بايزيد في الجانب الأسيوي، لتشرفان على أضيق منطقة في البسفور، ولتتحكمان معاً في عبور السفن من هذا المضيق لمنع الإمدادات البحرية عن القسطنطينية، كما استعان محمد الفاتح بخبير مجري يدعى أوربان في بناء مدفع عملاق أطلق عليه المدفع السلطاني، إضافة إلى عدد من المدافع الحديثة الضخمة. كانت هذه المدافع ثقيلة تحتاج على مئات الثيران لجرها، كما عمل على تزويد الأسطول العثماني بعدد من السفن الحديثة، تحسباً للمواجهات البحرية، وفشلت جهود الإمبراطور البيزنطي في وقف بناء القلعة.</a:t>
            </a:r>
            <a:r>
              <a:rPr lang="en-US" dirty="0" smtClean="0"/>
              <a:t> </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TotalTime>
  <Words>2266</Words>
  <Application>Microsoft Office PowerPoint</Application>
  <PresentationFormat>On-screen Show (4:3)</PresentationFormat>
  <Paragraphs>53</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خلفاء بايزيد والبعث العثماني من جديد  </vt:lpstr>
      <vt:lpstr>السلطان محمد الأول</vt:lpstr>
      <vt:lpstr>الخلاف حول العرش</vt:lpstr>
      <vt:lpstr>قلبت معركة أنقرة موازين القوى في البلقان</vt:lpstr>
      <vt:lpstr>تولى السلطان مراد الثاني العرش (1421- 1451</vt:lpstr>
      <vt:lpstr>وواجه مراد حلفاً صليبياً كبيراً</vt:lpstr>
      <vt:lpstr>أنهى مراد الثاني حياته السياسية</vt:lpstr>
      <vt:lpstr>محمد الثاني (الفاتح) 1451- 1481م </vt:lpstr>
      <vt:lpstr>بناء قلعة الروميللي</vt:lpstr>
      <vt:lpstr>القسطنطينية من أجمل مدن العالم</vt:lpstr>
      <vt:lpstr>الإمبراطور قنسطنطين الحادي عشر</vt:lpstr>
      <vt:lpstr>بترميم أسوارها</vt:lpstr>
      <vt:lpstr>المواجهة العسكرية</vt:lpstr>
      <vt:lpstr>لم يكن اليأس يعرف إلى قلب محمد الثاني طريقاً</vt:lpstr>
      <vt:lpstr>تفوق العثمانيون</vt:lpstr>
      <vt:lpstr>عمليات سلب ونهب</vt:lpstr>
      <vt:lpstr>محمد الفاتح يعتزل الحياة السياسية</vt:lpstr>
      <vt:lpstr>أصبحت الإمارة العثمانية تستحق لقب إمبراطورية</vt:lpstr>
      <vt:lpstr>الفاتح كان عادلا بين رعاياه</vt:lpstr>
      <vt:lpstr>الاحتكاك بين المماليك والعثمانيين</vt:lpstr>
      <vt:lpstr>الجيوش العثمانية وصلت إلى إيطاليا</vt:lpstr>
      <vt:lpstr>وفاة محمد الفاتح</vt:lpstr>
      <vt:lpstr>إثارة بايزيد الثاني</vt:lpstr>
      <vt:lpstr>انشغل بايزيد الثاني بالدفاع عن ممتلكاته في الجانبين الأوربي والأسيوي</vt:lpstr>
      <vt:lpstr>كان بايزيد الثاني دمث الخلق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خلفاء بايزيد والبعث العثماني من جديد</dc:title>
  <dc:creator>m</dc:creator>
  <cp:lastModifiedBy>m</cp:lastModifiedBy>
  <cp:revision>6</cp:revision>
  <dcterms:created xsi:type="dcterms:W3CDTF">2015-10-23T17:43:03Z</dcterms:created>
  <dcterms:modified xsi:type="dcterms:W3CDTF">2015-10-31T10:52:23Z</dcterms:modified>
</cp:coreProperties>
</file>